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  <p:sldMasterId id="2147483716" r:id="rId2"/>
    <p:sldMasterId id="2147483699" r:id="rId3"/>
  </p:sldMasterIdLst>
  <p:notesMasterIdLst>
    <p:notesMasterId r:id="rId15"/>
  </p:notesMasterIdLst>
  <p:sldIdLst>
    <p:sldId id="256" r:id="rId4"/>
    <p:sldId id="259" r:id="rId5"/>
    <p:sldId id="266" r:id="rId6"/>
    <p:sldId id="270" r:id="rId7"/>
    <p:sldId id="261" r:id="rId8"/>
    <p:sldId id="267" r:id="rId9"/>
    <p:sldId id="269" r:id="rId10"/>
    <p:sldId id="271" r:id="rId11"/>
    <p:sldId id="264" r:id="rId12"/>
    <p:sldId id="25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A87E"/>
    <a:srgbClr val="A1A1A1"/>
    <a:srgbClr val="A6A6A6"/>
    <a:srgbClr val="68A180"/>
    <a:srgbClr val="5AA3A4"/>
    <a:srgbClr val="B2FFC4"/>
    <a:srgbClr val="00F06D"/>
    <a:srgbClr val="D2FFDC"/>
    <a:srgbClr val="00C85A"/>
    <a:srgbClr val="7196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31"/>
    <p:restoredTop sz="92756"/>
  </p:normalViewPr>
  <p:slideViewPr>
    <p:cSldViewPr snapToGrid="0" snapToObjects="1" showGuides="1">
      <p:cViewPr varScale="1">
        <p:scale>
          <a:sx n="113" d="100"/>
          <a:sy n="113" d="100"/>
        </p:scale>
        <p:origin x="912" y="176"/>
      </p:cViewPr>
      <p:guideLst>
        <p:guide orient="horz" pos="120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 Simpson" userId="87714a89-111f-4d12-a65e-582a0a592e2f" providerId="ADAL" clId="{87B2DDDE-85F4-2E4A-9CDC-4FBF6ED04C1E}"/>
    <pc:docChg chg="delSld">
      <pc:chgData name="Scott Simpson" userId="87714a89-111f-4d12-a65e-582a0a592e2f" providerId="ADAL" clId="{87B2DDDE-85F4-2E4A-9CDC-4FBF6ED04C1E}" dt="2019-12-10T20:51:00.816" v="0" actId="2696"/>
      <pc:docMkLst>
        <pc:docMk/>
      </pc:docMkLst>
    </pc:docChg>
  </pc:docChgLst>
  <pc:docChgLst>
    <pc:chgData name="Scott Simpson" userId="87714a89-111f-4d12-a65e-582a0a592e2f" providerId="ADAL" clId="{DB83D37A-D678-5347-A348-140B0BAC6C96}"/>
    <pc:docChg chg="delSld">
      <pc:chgData name="Scott Simpson" userId="87714a89-111f-4d12-a65e-582a0a592e2f" providerId="ADAL" clId="{DB83D37A-D678-5347-A348-140B0BAC6C96}" dt="2019-12-19T21:26:29.548" v="1" actId="2696"/>
      <pc:docMkLst>
        <pc:docMk/>
      </pc:docMkLst>
      <pc:sldChg chg="del">
        <pc:chgData name="Scott Simpson" userId="87714a89-111f-4d12-a65e-582a0a592e2f" providerId="ADAL" clId="{DB83D37A-D678-5347-A348-140B0BAC6C96}" dt="2019-12-19T21:26:29.531" v="0" actId="2696"/>
        <pc:sldMkLst>
          <pc:docMk/>
          <pc:sldMk cId="812952577" sldId="260"/>
        </pc:sldMkLst>
      </pc:sldChg>
      <pc:sldChg chg="del">
        <pc:chgData name="Scott Simpson" userId="87714a89-111f-4d12-a65e-582a0a592e2f" providerId="ADAL" clId="{DB83D37A-D678-5347-A348-140B0BAC6C96}" dt="2019-12-19T21:26:29.548" v="1" actId="2696"/>
        <pc:sldMkLst>
          <pc:docMk/>
          <pc:sldMk cId="506213470" sldId="265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Total US</a:t>
            </a:r>
            <a:r>
              <a:rPr lang="en-US" baseline="0" dirty="0"/>
              <a:t> Manufacturing Sales in 2015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Sheet1!$B$2:$B$8</c:f>
              <c:numCache>
                <c:formatCode>_("$"* #,##0_);_("$"* \(#,##0\);_("$"* "-"??_);_(@_)</c:formatCode>
                <c:ptCount val="7"/>
                <c:pt idx="0">
                  <c:v>300494</c:v>
                </c:pt>
                <c:pt idx="1">
                  <c:v>125954</c:v>
                </c:pt>
                <c:pt idx="2">
                  <c:v>349958</c:v>
                </c:pt>
                <c:pt idx="3">
                  <c:v>384579</c:v>
                </c:pt>
                <c:pt idx="4">
                  <c:v>185510</c:v>
                </c:pt>
                <c:pt idx="5">
                  <c:v>82674</c:v>
                </c:pt>
                <c:pt idx="6">
                  <c:v>948208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B8A-B246-9BC2-ADA92D5112E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E-commerce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Sheet1!$C$2:$C$8</c:f>
              <c:numCache>
                <c:formatCode>_("$"* #,##0_);_("$"* \(#,##0\);_("$"* "-"??_);_(@_)</c:formatCode>
                <c:ptCount val="7"/>
                <c:pt idx="0">
                  <c:v>180879</c:v>
                </c:pt>
                <c:pt idx="1">
                  <c:v>78758</c:v>
                </c:pt>
                <c:pt idx="2">
                  <c:v>179690</c:v>
                </c:pt>
                <c:pt idx="3">
                  <c:v>242437</c:v>
                </c:pt>
                <c:pt idx="4">
                  <c:v>127309</c:v>
                </c:pt>
                <c:pt idx="5">
                  <c:v>39782</c:v>
                </c:pt>
                <c:pt idx="6">
                  <c:v>782615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B8A-B246-9BC2-ADA92D5112E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Percentage of Market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Computer &amp; electronic products</c:v>
                </c:pt>
                <c:pt idx="1">
                  <c:v>Electrical equipment, appliance, &amp; component</c:v>
                </c:pt>
                <c:pt idx="2">
                  <c:v>Fabricated metal product</c:v>
                </c:pt>
                <c:pt idx="3">
                  <c:v>Machinery</c:v>
                </c:pt>
                <c:pt idx="4">
                  <c:v>Paper</c:v>
                </c:pt>
                <c:pt idx="5">
                  <c:v>Printing &amp; related support activites</c:v>
                </c:pt>
                <c:pt idx="6">
                  <c:v>Transportation equipment</c:v>
                </c:pt>
              </c:strCache>
            </c:strRef>
          </c:cat>
          <c:val>
            <c:numRef>
              <c:f>Sheet1!$D$2:$D$8</c:f>
              <c:numCache>
                <c:formatCode>0%</c:formatCode>
                <c:ptCount val="7"/>
                <c:pt idx="0">
                  <c:v>0.60193880743043104</c:v>
                </c:pt>
                <c:pt idx="1">
                  <c:v>0.62529177318703599</c:v>
                </c:pt>
                <c:pt idx="2">
                  <c:v>0.51346161539384705</c:v>
                </c:pt>
                <c:pt idx="3">
                  <c:v>0.63039583544603295</c:v>
                </c:pt>
                <c:pt idx="4">
                  <c:v>0.68626489138051805</c:v>
                </c:pt>
                <c:pt idx="5">
                  <c:v>0.481191184652974</c:v>
                </c:pt>
                <c:pt idx="6">
                  <c:v>0.82536215682634995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B8A-B246-9BC2-ADA92D5112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49718272"/>
        <c:axId val="-1329068128"/>
      </c:lineChart>
      <c:catAx>
        <c:axId val="-1249718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29068128"/>
        <c:crosses val="autoZero"/>
        <c:auto val="1"/>
        <c:lblAlgn val="ctr"/>
        <c:lblOffset val="100"/>
        <c:noMultiLvlLbl val="0"/>
      </c:catAx>
      <c:valAx>
        <c:axId val="-1329068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75000"/>
                </a:schemeClr>
              </a:solidFill>
              <a:prstDash val="sysDot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In Millions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4971827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6.5103940811746294E-2"/>
          <c:y val="0.18140942088992801"/>
          <c:w val="0.69406443759747405"/>
          <c:h val="0.73030829350344395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 (in millions)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2402-384E-8D62-65E1488406A7}"/>
              </c:ext>
            </c:extLst>
          </c:dPt>
          <c:dPt>
            <c:idx val="1"/>
            <c:bubble3D val="0"/>
            <c:spPr>
              <a:solidFill>
                <a:srgbClr val="5AA3A4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2402-384E-8D62-65E1488406A7}"/>
              </c:ext>
            </c:extLst>
          </c:dPt>
          <c:dPt>
            <c:idx val="2"/>
            <c:bubble3D val="0"/>
            <c:spPr>
              <a:solidFill>
                <a:srgbClr val="A36EA6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2402-384E-8D62-65E1488406A7}"/>
              </c:ext>
            </c:extLst>
          </c:dPt>
          <c:dPt>
            <c:idx val="3"/>
            <c:bubble3D val="0"/>
            <c:spPr>
              <a:solidFill>
                <a:srgbClr val="87A87E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7-2402-384E-8D62-65E1488406A7}"/>
              </c:ext>
            </c:extLst>
          </c:dPt>
          <c:dPt>
            <c:idx val="4"/>
            <c:bubble3D val="0"/>
            <c:spPr>
              <a:solidFill>
                <a:srgbClr val="FFDB5F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9-2402-384E-8D62-65E1488406A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eBooks</c:v>
                </c:pt>
                <c:pt idx="1">
                  <c:v>Hardware</c:v>
                </c:pt>
                <c:pt idx="2">
                  <c:v>Training</c:v>
                </c:pt>
                <c:pt idx="3">
                  <c:v>Cloud Services</c:v>
                </c:pt>
                <c:pt idx="4">
                  <c:v>Software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19.399999999999999</c:v>
                </c:pt>
                <c:pt idx="1">
                  <c:v>22.2</c:v>
                </c:pt>
                <c:pt idx="2">
                  <c:v>36.700000000000003</c:v>
                </c:pt>
                <c:pt idx="3">
                  <c:v>46.6</c:v>
                </c:pt>
                <c:pt idx="4">
                  <c:v>52.7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402-384E-8D62-65E1488406A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9910133515919202"/>
          <c:y val="0.12390805149697399"/>
          <c:w val="0.191236829092016"/>
          <c:h val="0.7436609266064889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329B96-A9F3-6D4E-BF12-B66F43C1ABE0}" type="doc">
      <dgm:prSet loTypeId="urn:microsoft.com/office/officeart/2008/layout/AlternatingPictureBlocks" loCatId="" qsTypeId="urn:microsoft.com/office/officeart/2005/8/quickstyle/simple4" qsCatId="simple" csTypeId="urn:microsoft.com/office/officeart/2005/8/colors/colorful2" csCatId="colorful" phldr="1"/>
      <dgm:spPr/>
    </dgm:pt>
    <dgm:pt modelId="{4F7BD6DC-8E14-2F48-B465-E1D89BE00945}">
      <dgm:prSet phldrT="[Text]"/>
      <dgm:spPr/>
      <dgm:t>
        <a:bodyPr/>
        <a:lstStyle/>
        <a:p>
          <a:r>
            <a:rPr lang="en-US" dirty="0"/>
            <a:t>Jenny Torres</a:t>
          </a:r>
        </a:p>
        <a:p>
          <a:r>
            <a:rPr lang="en-US" dirty="0"/>
            <a:t>B2B Account Executive</a:t>
          </a:r>
        </a:p>
      </dgm:t>
    </dgm:pt>
    <dgm:pt modelId="{66882C08-2EE7-ED40-83AD-35A6B29BB2AB}" type="parTrans" cxnId="{7669A47C-E23A-0D43-888E-31A8EE74D0E2}">
      <dgm:prSet/>
      <dgm:spPr/>
      <dgm:t>
        <a:bodyPr/>
        <a:lstStyle/>
        <a:p>
          <a:endParaRPr lang="en-US"/>
        </a:p>
      </dgm:t>
    </dgm:pt>
    <dgm:pt modelId="{1B3F6490-20E8-C140-8A87-321E085A0A20}" type="sibTrans" cxnId="{7669A47C-E23A-0D43-888E-31A8EE74D0E2}">
      <dgm:prSet/>
      <dgm:spPr/>
      <dgm:t>
        <a:bodyPr/>
        <a:lstStyle/>
        <a:p>
          <a:endParaRPr lang="en-US"/>
        </a:p>
      </dgm:t>
    </dgm:pt>
    <dgm:pt modelId="{4C6EF5D7-206B-7242-A11B-A9F3F80D3FB7}">
      <dgm:prSet phldrT="[Text]"/>
      <dgm:spPr/>
      <dgm:t>
        <a:bodyPr/>
        <a:lstStyle/>
        <a:p>
          <a:r>
            <a:rPr lang="en-US" dirty="0"/>
            <a:t>Sharon Wu</a:t>
          </a:r>
        </a:p>
        <a:p>
          <a:r>
            <a:rPr lang="en-US" dirty="0"/>
            <a:t>Enterprise Sales Executive</a:t>
          </a:r>
        </a:p>
      </dgm:t>
    </dgm:pt>
    <dgm:pt modelId="{CBD6C175-6CB4-A04B-913D-90480A27D3C0}" type="parTrans" cxnId="{68B3878B-3B6A-A442-96B5-D193339CB259}">
      <dgm:prSet/>
      <dgm:spPr/>
      <dgm:t>
        <a:bodyPr/>
        <a:lstStyle/>
        <a:p>
          <a:endParaRPr lang="en-US"/>
        </a:p>
      </dgm:t>
    </dgm:pt>
    <dgm:pt modelId="{DFB8F14F-3656-CF40-94D8-7CFA185534AB}" type="sibTrans" cxnId="{68B3878B-3B6A-A442-96B5-D193339CB259}">
      <dgm:prSet/>
      <dgm:spPr/>
      <dgm:t>
        <a:bodyPr/>
        <a:lstStyle/>
        <a:p>
          <a:endParaRPr lang="en-US"/>
        </a:p>
      </dgm:t>
    </dgm:pt>
    <dgm:pt modelId="{B27B8953-0273-F344-BE7A-2E4B40A571B2}">
      <dgm:prSet phldrT="[Text]"/>
      <dgm:spPr/>
      <dgm:t>
        <a:bodyPr/>
        <a:lstStyle/>
        <a:p>
          <a:r>
            <a:rPr lang="en-US" dirty="0"/>
            <a:t>Devon Harris</a:t>
          </a:r>
          <a:br>
            <a:rPr lang="en-US" dirty="0"/>
          </a:br>
          <a:r>
            <a:rPr lang="en-US" dirty="0"/>
            <a:t>Director of Sales &amp; Marketing</a:t>
          </a:r>
        </a:p>
      </dgm:t>
    </dgm:pt>
    <dgm:pt modelId="{67DCEBAC-56DD-5243-8622-092108F831FF}" type="parTrans" cxnId="{320626BB-9B78-B54C-B737-1F4A2C018587}">
      <dgm:prSet/>
      <dgm:spPr/>
      <dgm:t>
        <a:bodyPr/>
        <a:lstStyle/>
        <a:p>
          <a:endParaRPr lang="en-US"/>
        </a:p>
      </dgm:t>
    </dgm:pt>
    <dgm:pt modelId="{B65F8C26-4847-C746-B131-0238F37B0BEA}" type="sibTrans" cxnId="{320626BB-9B78-B54C-B737-1F4A2C018587}">
      <dgm:prSet/>
      <dgm:spPr/>
      <dgm:t>
        <a:bodyPr/>
        <a:lstStyle/>
        <a:p>
          <a:endParaRPr lang="en-US"/>
        </a:p>
      </dgm:t>
    </dgm:pt>
    <dgm:pt modelId="{B8636FB3-DD30-3746-8B7C-E3FC07954780}" type="pres">
      <dgm:prSet presAssocID="{9A329B96-A9F3-6D4E-BF12-B66F43C1ABE0}" presName="linearFlow" presStyleCnt="0">
        <dgm:presLayoutVars>
          <dgm:dir/>
          <dgm:resizeHandles val="exact"/>
        </dgm:presLayoutVars>
      </dgm:prSet>
      <dgm:spPr/>
    </dgm:pt>
    <dgm:pt modelId="{52AA8284-919E-8443-BDC7-955E832AC322}" type="pres">
      <dgm:prSet presAssocID="{B27B8953-0273-F344-BE7A-2E4B40A571B2}" presName="comp" presStyleCnt="0"/>
      <dgm:spPr/>
    </dgm:pt>
    <dgm:pt modelId="{42340CF6-1CC5-2245-9D98-C3A0EF335DC3}" type="pres">
      <dgm:prSet presAssocID="{B27B8953-0273-F344-BE7A-2E4B40A571B2}" presName="rect2" presStyleLbl="node1" presStyleIdx="0" presStyleCnt="3">
        <dgm:presLayoutVars>
          <dgm:bulletEnabled val="1"/>
        </dgm:presLayoutVars>
      </dgm:prSet>
      <dgm:spPr/>
    </dgm:pt>
    <dgm:pt modelId="{F8353021-40A3-8348-801C-4B01389B2080}" type="pres">
      <dgm:prSet presAssocID="{B27B8953-0273-F344-BE7A-2E4B40A571B2}" presName="rect1" presStyleLbl="lnNode1" presStyleIdx="0" presStyleCnt="3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1" t="122" r="-36999" b="-122"/>
          </a:stretch>
        </a:blipFill>
      </dgm:spPr>
    </dgm:pt>
    <dgm:pt modelId="{B37E5182-0730-5644-9CBD-3D4DFEE8D184}" type="pres">
      <dgm:prSet presAssocID="{B65F8C26-4847-C746-B131-0238F37B0BEA}" presName="sibTrans" presStyleCnt="0"/>
      <dgm:spPr/>
    </dgm:pt>
    <dgm:pt modelId="{DA5AEEEE-9F49-4044-AA04-4D0ACBBD92DB}" type="pres">
      <dgm:prSet presAssocID="{4C6EF5D7-206B-7242-A11B-A9F3F80D3FB7}" presName="comp" presStyleCnt="0"/>
      <dgm:spPr/>
    </dgm:pt>
    <dgm:pt modelId="{185C7ABA-52F9-FE4D-88BF-7A2C076C2B14}" type="pres">
      <dgm:prSet presAssocID="{4C6EF5D7-206B-7242-A11B-A9F3F80D3FB7}" presName="rect2" presStyleLbl="node1" presStyleIdx="1" presStyleCnt="3">
        <dgm:presLayoutVars>
          <dgm:bulletEnabled val="1"/>
        </dgm:presLayoutVars>
      </dgm:prSet>
      <dgm:spPr/>
    </dgm:pt>
    <dgm:pt modelId="{750897D3-0188-E048-9343-288ECCFA092E}" type="pres">
      <dgm:prSet presAssocID="{4C6EF5D7-206B-7242-A11B-A9F3F80D3FB7}" presName="rect1" presStyleLbl="lnNode1" presStyleIdx="1" presStyleCnt="3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205" r="-44795"/>
          </a:stretch>
        </a:blipFill>
      </dgm:spPr>
    </dgm:pt>
    <dgm:pt modelId="{6DB853D4-EE0A-0147-AE2B-5FE94F53865A}" type="pres">
      <dgm:prSet presAssocID="{DFB8F14F-3656-CF40-94D8-7CFA185534AB}" presName="sibTrans" presStyleCnt="0"/>
      <dgm:spPr/>
    </dgm:pt>
    <dgm:pt modelId="{399B9F5D-BDAA-7E4B-B628-D0C6620082D4}" type="pres">
      <dgm:prSet presAssocID="{4F7BD6DC-8E14-2F48-B465-E1D89BE00945}" presName="comp" presStyleCnt="0"/>
      <dgm:spPr/>
    </dgm:pt>
    <dgm:pt modelId="{8A00EA92-DD57-3647-8BD1-82EA9CB616AE}" type="pres">
      <dgm:prSet presAssocID="{4F7BD6DC-8E14-2F48-B465-E1D89BE00945}" presName="rect2" presStyleLbl="node1" presStyleIdx="2" presStyleCnt="3">
        <dgm:presLayoutVars>
          <dgm:bulletEnabled val="1"/>
        </dgm:presLayoutVars>
      </dgm:prSet>
      <dgm:spPr/>
    </dgm:pt>
    <dgm:pt modelId="{0BCD2461-F8C1-9B4C-BE88-155289CE34B6}" type="pres">
      <dgm:prSet presAssocID="{4F7BD6DC-8E14-2F48-B465-E1D89BE00945}" presName="rect1" presStyleLbl="lnNode1" presStyleIdx="2" presStyleCnt="3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7645" r="-10355"/>
          </a:stretch>
        </a:blipFill>
      </dgm:spPr>
    </dgm:pt>
  </dgm:ptLst>
  <dgm:cxnLst>
    <dgm:cxn modelId="{F949521E-23FA-DD41-8E09-E16AEAC29ADE}" type="presOf" srcId="{4C6EF5D7-206B-7242-A11B-A9F3F80D3FB7}" destId="{185C7ABA-52F9-FE4D-88BF-7A2C076C2B14}" srcOrd="0" destOrd="0" presId="urn:microsoft.com/office/officeart/2008/layout/AlternatingPictureBlocks"/>
    <dgm:cxn modelId="{D65C6663-AADE-6F45-B13F-65DE07546AB3}" type="presOf" srcId="{B27B8953-0273-F344-BE7A-2E4B40A571B2}" destId="{42340CF6-1CC5-2245-9D98-C3A0EF335DC3}" srcOrd="0" destOrd="0" presId="urn:microsoft.com/office/officeart/2008/layout/AlternatingPictureBlocks"/>
    <dgm:cxn modelId="{7669A47C-E23A-0D43-888E-31A8EE74D0E2}" srcId="{9A329B96-A9F3-6D4E-BF12-B66F43C1ABE0}" destId="{4F7BD6DC-8E14-2F48-B465-E1D89BE00945}" srcOrd="2" destOrd="0" parTransId="{66882C08-2EE7-ED40-83AD-35A6B29BB2AB}" sibTransId="{1B3F6490-20E8-C140-8A87-321E085A0A20}"/>
    <dgm:cxn modelId="{68B3878B-3B6A-A442-96B5-D193339CB259}" srcId="{9A329B96-A9F3-6D4E-BF12-B66F43C1ABE0}" destId="{4C6EF5D7-206B-7242-A11B-A9F3F80D3FB7}" srcOrd="1" destOrd="0" parTransId="{CBD6C175-6CB4-A04B-913D-90480A27D3C0}" sibTransId="{DFB8F14F-3656-CF40-94D8-7CFA185534AB}"/>
    <dgm:cxn modelId="{BB40D4B4-E8B2-8C43-A723-725AD40547FC}" type="presOf" srcId="{9A329B96-A9F3-6D4E-BF12-B66F43C1ABE0}" destId="{B8636FB3-DD30-3746-8B7C-E3FC07954780}" srcOrd="0" destOrd="0" presId="urn:microsoft.com/office/officeart/2008/layout/AlternatingPictureBlocks"/>
    <dgm:cxn modelId="{320626BB-9B78-B54C-B737-1F4A2C018587}" srcId="{9A329B96-A9F3-6D4E-BF12-B66F43C1ABE0}" destId="{B27B8953-0273-F344-BE7A-2E4B40A571B2}" srcOrd="0" destOrd="0" parTransId="{67DCEBAC-56DD-5243-8622-092108F831FF}" sibTransId="{B65F8C26-4847-C746-B131-0238F37B0BEA}"/>
    <dgm:cxn modelId="{23280ACB-738A-CD49-8C08-67BC88BC647B}" type="presOf" srcId="{4F7BD6DC-8E14-2F48-B465-E1D89BE00945}" destId="{8A00EA92-DD57-3647-8BD1-82EA9CB616AE}" srcOrd="0" destOrd="0" presId="urn:microsoft.com/office/officeart/2008/layout/AlternatingPictureBlocks"/>
    <dgm:cxn modelId="{E3DCED49-0D72-394F-B074-BF4E5F51550C}" type="presParOf" srcId="{B8636FB3-DD30-3746-8B7C-E3FC07954780}" destId="{52AA8284-919E-8443-BDC7-955E832AC322}" srcOrd="0" destOrd="0" presId="urn:microsoft.com/office/officeart/2008/layout/AlternatingPictureBlocks"/>
    <dgm:cxn modelId="{47E3E09D-C156-2C43-9460-10CD386858C9}" type="presParOf" srcId="{52AA8284-919E-8443-BDC7-955E832AC322}" destId="{42340CF6-1CC5-2245-9D98-C3A0EF335DC3}" srcOrd="0" destOrd="0" presId="urn:microsoft.com/office/officeart/2008/layout/AlternatingPictureBlocks"/>
    <dgm:cxn modelId="{CF211559-12E1-434F-A651-76C07A83EC2A}" type="presParOf" srcId="{52AA8284-919E-8443-BDC7-955E832AC322}" destId="{F8353021-40A3-8348-801C-4B01389B2080}" srcOrd="1" destOrd="0" presId="urn:microsoft.com/office/officeart/2008/layout/AlternatingPictureBlocks"/>
    <dgm:cxn modelId="{EFE738B7-64DE-0446-AF08-92986787D2A5}" type="presParOf" srcId="{B8636FB3-DD30-3746-8B7C-E3FC07954780}" destId="{B37E5182-0730-5644-9CBD-3D4DFEE8D184}" srcOrd="1" destOrd="0" presId="urn:microsoft.com/office/officeart/2008/layout/AlternatingPictureBlocks"/>
    <dgm:cxn modelId="{C9EECA37-3B85-434F-92B9-AEAFF6178D26}" type="presParOf" srcId="{B8636FB3-DD30-3746-8B7C-E3FC07954780}" destId="{DA5AEEEE-9F49-4044-AA04-4D0ACBBD92DB}" srcOrd="2" destOrd="0" presId="urn:microsoft.com/office/officeart/2008/layout/AlternatingPictureBlocks"/>
    <dgm:cxn modelId="{08CA4198-B827-A144-AF4B-9064074D209B}" type="presParOf" srcId="{DA5AEEEE-9F49-4044-AA04-4D0ACBBD92DB}" destId="{185C7ABA-52F9-FE4D-88BF-7A2C076C2B14}" srcOrd="0" destOrd="0" presId="urn:microsoft.com/office/officeart/2008/layout/AlternatingPictureBlocks"/>
    <dgm:cxn modelId="{AA2ADD80-7B26-1A4F-82C0-F381AB3CF58A}" type="presParOf" srcId="{DA5AEEEE-9F49-4044-AA04-4D0ACBBD92DB}" destId="{750897D3-0188-E048-9343-288ECCFA092E}" srcOrd="1" destOrd="0" presId="urn:microsoft.com/office/officeart/2008/layout/AlternatingPictureBlocks"/>
    <dgm:cxn modelId="{F34F0F11-D231-9243-BC2C-35ECC0BF2A32}" type="presParOf" srcId="{B8636FB3-DD30-3746-8B7C-E3FC07954780}" destId="{6DB853D4-EE0A-0147-AE2B-5FE94F53865A}" srcOrd="3" destOrd="0" presId="urn:microsoft.com/office/officeart/2008/layout/AlternatingPictureBlocks"/>
    <dgm:cxn modelId="{6229DF33-D000-1E41-97CA-06B9A575B1BE}" type="presParOf" srcId="{B8636FB3-DD30-3746-8B7C-E3FC07954780}" destId="{399B9F5D-BDAA-7E4B-B628-D0C6620082D4}" srcOrd="4" destOrd="0" presId="urn:microsoft.com/office/officeart/2008/layout/AlternatingPictureBlocks"/>
    <dgm:cxn modelId="{6007CB3D-D05D-FA41-97BC-C0B27E50E086}" type="presParOf" srcId="{399B9F5D-BDAA-7E4B-B628-D0C6620082D4}" destId="{8A00EA92-DD57-3647-8BD1-82EA9CB616AE}" srcOrd="0" destOrd="0" presId="urn:microsoft.com/office/officeart/2008/layout/AlternatingPictureBlocks"/>
    <dgm:cxn modelId="{71CC6F55-8BE7-8A4F-B592-CC410AC82D64}" type="presParOf" srcId="{399B9F5D-BDAA-7E4B-B628-D0C6620082D4}" destId="{0BCD2461-F8C1-9B4C-BE88-155289CE34B6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340CF6-1CC5-2245-9D98-C3A0EF335DC3}">
      <dsp:nvSpPr>
        <dsp:cNvPr id="0" name=""/>
        <dsp:cNvSpPr/>
      </dsp:nvSpPr>
      <dsp:spPr>
        <a:xfrm>
          <a:off x="4547714" y="2320"/>
          <a:ext cx="3871579" cy="175105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Devon Harris</a:t>
          </a:r>
          <a:br>
            <a:rPr lang="en-US" sz="3100" kern="1200" dirty="0"/>
          </a:br>
          <a:r>
            <a:rPr lang="en-US" sz="3100" kern="1200" dirty="0"/>
            <a:t>Director of Sales &amp; Marketing</a:t>
          </a:r>
        </a:p>
      </dsp:txBody>
      <dsp:txXfrm>
        <a:off x="4547714" y="2320"/>
        <a:ext cx="3871579" cy="1751053"/>
      </dsp:txXfrm>
    </dsp:sp>
    <dsp:sp modelId="{F8353021-40A3-8348-801C-4B01389B2080}">
      <dsp:nvSpPr>
        <dsp:cNvPr id="0" name=""/>
        <dsp:cNvSpPr/>
      </dsp:nvSpPr>
      <dsp:spPr>
        <a:xfrm>
          <a:off x="2640817" y="2320"/>
          <a:ext cx="1733542" cy="1751053"/>
        </a:xfrm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1" t="122" r="-36999" b="-122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85C7ABA-52F9-FE4D-88BF-7A2C076C2B14}">
      <dsp:nvSpPr>
        <dsp:cNvPr id="0" name=""/>
        <dsp:cNvSpPr/>
      </dsp:nvSpPr>
      <dsp:spPr>
        <a:xfrm>
          <a:off x="2640817" y="2042298"/>
          <a:ext cx="3871579" cy="1751053"/>
        </a:xfrm>
        <a:prstGeom prst="rect">
          <a:avLst/>
        </a:prstGeom>
        <a:gradFill rotWithShape="0">
          <a:gsLst>
            <a:gs pos="0">
              <a:schemeClr val="accent2">
                <a:hueOff val="-5426458"/>
                <a:satOff val="-14407"/>
                <a:lumOff val="549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5426458"/>
                <a:satOff val="-14407"/>
                <a:lumOff val="549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5426458"/>
                <a:satOff val="-14407"/>
                <a:lumOff val="549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Sharon Wu</a:t>
          </a:r>
        </a:p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Enterprise Sales Executive</a:t>
          </a:r>
        </a:p>
      </dsp:txBody>
      <dsp:txXfrm>
        <a:off x="2640817" y="2042298"/>
        <a:ext cx="3871579" cy="1751053"/>
      </dsp:txXfrm>
    </dsp:sp>
    <dsp:sp modelId="{750897D3-0188-E048-9343-288ECCFA092E}">
      <dsp:nvSpPr>
        <dsp:cNvPr id="0" name=""/>
        <dsp:cNvSpPr/>
      </dsp:nvSpPr>
      <dsp:spPr>
        <a:xfrm>
          <a:off x="6685751" y="2042298"/>
          <a:ext cx="1733542" cy="1751053"/>
        </a:xfrm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205" r="-44795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A00EA92-DD57-3647-8BD1-82EA9CB616AE}">
      <dsp:nvSpPr>
        <dsp:cNvPr id="0" name=""/>
        <dsp:cNvSpPr/>
      </dsp:nvSpPr>
      <dsp:spPr>
        <a:xfrm>
          <a:off x="4547714" y="4082275"/>
          <a:ext cx="3871579" cy="1751053"/>
        </a:xfrm>
        <a:prstGeom prst="rect">
          <a:avLst/>
        </a:prstGeom>
        <a:gradFill rotWithShape="0">
          <a:gsLst>
            <a:gs pos="0">
              <a:schemeClr val="accent2">
                <a:hueOff val="-10852916"/>
                <a:satOff val="-28814"/>
                <a:lumOff val="10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0852916"/>
                <a:satOff val="-28814"/>
                <a:lumOff val="10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0852916"/>
                <a:satOff val="-28814"/>
                <a:lumOff val="10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Jenny Torres</a:t>
          </a:r>
        </a:p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B2B Account Executive</a:t>
          </a:r>
        </a:p>
      </dsp:txBody>
      <dsp:txXfrm>
        <a:off x="4547714" y="4082275"/>
        <a:ext cx="3871579" cy="1751053"/>
      </dsp:txXfrm>
    </dsp:sp>
    <dsp:sp modelId="{0BCD2461-F8C1-9B4C-BE88-155289CE34B6}">
      <dsp:nvSpPr>
        <dsp:cNvPr id="0" name=""/>
        <dsp:cNvSpPr/>
      </dsp:nvSpPr>
      <dsp:spPr>
        <a:xfrm>
          <a:off x="2640817" y="4082275"/>
          <a:ext cx="1733542" cy="1751053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7645" r="-10355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28EFBE-3753-B443-8E46-F52D8F7FB52C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AB6B2B-80A0-3D41-807F-A39D1AA860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45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739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Multi-photo</a:t>
            </a:r>
            <a:r>
              <a:rPr lang="en-US" baseline="0" dirty="0"/>
              <a:t> slide with captions layout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102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Shape with edited points </a:t>
            </a:r>
          </a:p>
          <a:p>
            <a:r>
              <a:rPr lang="en-US" dirty="0"/>
              <a:t>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731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</a:t>
            </a:r>
            <a:r>
              <a:rPr lang="en-US" baseline="0" dirty="0"/>
              <a:t> chart, with “Percentage of Market” line made 100% transparent, so it doesn’t show up on the plot area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95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697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46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45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67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Smart</a:t>
            </a:r>
            <a:r>
              <a:rPr lang="en-US" baseline="0" dirty="0"/>
              <a:t> art: alternating picture blocks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573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B6B2B-80A0-3D41-807F-A39D1AA8600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56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ly">
    <p:bg>
      <p:bgPr>
        <a:gradFill flip="none" rotWithShape="1">
          <a:gsLst>
            <a:gs pos="0">
              <a:schemeClr val="tx2">
                <a:lumMod val="50000"/>
              </a:schemeClr>
            </a:gs>
            <a:gs pos="46000">
              <a:schemeClr val="tx2">
                <a:lumMod val="25000"/>
              </a:schemeClr>
            </a:gs>
            <a:gs pos="100000">
              <a:schemeClr val="tx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79731" y="1412827"/>
            <a:ext cx="7690410" cy="40323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 photo/icon slid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47" y="331105"/>
            <a:ext cx="10515600" cy="1188205"/>
          </a:xfrm>
        </p:spPr>
        <p:txBody>
          <a:bodyPr anchor="ctr">
            <a:normAutofit/>
          </a:bodyPr>
          <a:lstStyle>
            <a:lvl1pPr algn="ctr">
              <a:defRPr sz="5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905980"/>
            <a:ext cx="10515599" cy="159329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675912" y="1794241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056600" y="1794237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8437290" y="1794793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8437290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56601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1675911" y="4038533"/>
            <a:ext cx="2066095" cy="6916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foc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idx="1"/>
          </p:nvPr>
        </p:nvSpPr>
        <p:spPr>
          <a:xfrm>
            <a:off x="0" y="1587"/>
            <a:ext cx="4783015" cy="68564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4965431" y="2508738"/>
            <a:ext cx="6586490" cy="378541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965431" y="395934"/>
            <a:ext cx="658649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g Logo End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5289" y="1137276"/>
            <a:ext cx="3321423" cy="4583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79731" y="1412827"/>
            <a:ext cx="7690410" cy="40323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522514" y="500742"/>
            <a:ext cx="11059886" cy="58347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 photo/icon slid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47" y="331105"/>
            <a:ext cx="10515600" cy="1188205"/>
          </a:xfrm>
        </p:spPr>
        <p:txBody>
          <a:bodyPr anchor="ctr">
            <a:normAutofit/>
          </a:bodyPr>
          <a:lstStyle>
            <a:lvl1pPr algn="ctr">
              <a:defRPr sz="5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905980"/>
            <a:ext cx="10515599" cy="1593294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675912" y="1794241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056600" y="1794237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8437290" y="1794793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8437290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56601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1675911" y="4038533"/>
            <a:ext cx="2066095" cy="6916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foc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idx="1"/>
          </p:nvPr>
        </p:nvSpPr>
        <p:spPr>
          <a:xfrm>
            <a:off x="0" y="1587"/>
            <a:ext cx="4783015" cy="68564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4965431" y="2508738"/>
            <a:ext cx="6586490" cy="378541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965431" y="395934"/>
            <a:ext cx="658649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g Logo End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5289" y="1137276"/>
            <a:ext cx="3321423" cy="4583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79731" y="1412827"/>
            <a:ext cx="7690410" cy="40323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3B0AF68-AFC1-E644-9AF8-62FF0D9BCADF}" type="datetimeFigureOut">
              <a:rPr lang="en-US" smtClean="0"/>
              <a:pPr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FA11206-202C-B346-84E3-C2082D8601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3B0AF68-AFC1-E644-9AF8-62FF0D9BCADF}" type="datetimeFigureOut">
              <a:rPr lang="en-US" smtClean="0"/>
              <a:pPr/>
              <a:t>12/19/19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FA11206-202C-B346-84E3-C2082D8601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522514" y="500742"/>
            <a:ext cx="11059886" cy="58347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 photo/icon slid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47" y="331105"/>
            <a:ext cx="10515600" cy="1188205"/>
          </a:xfrm>
        </p:spPr>
        <p:txBody>
          <a:bodyPr anchor="ctr">
            <a:normAutofit/>
          </a:bodyPr>
          <a:lstStyle>
            <a:lvl1pPr algn="ctr">
              <a:defRPr sz="5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905980"/>
            <a:ext cx="10515599" cy="159329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675912" y="1794241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056600" y="1794237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8437290" y="1794793"/>
            <a:ext cx="2066095" cy="206851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8437290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56601" y="4038533"/>
            <a:ext cx="2066095" cy="69166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1675911" y="4038533"/>
            <a:ext cx="2066095" cy="6916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Caption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foc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idx="1"/>
          </p:nvPr>
        </p:nvSpPr>
        <p:spPr>
          <a:xfrm>
            <a:off x="0" y="1587"/>
            <a:ext cx="4783015" cy="68564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4965431" y="2508738"/>
            <a:ext cx="6586490" cy="378541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965431" y="395934"/>
            <a:ext cx="658649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g Logo End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5289" y="1137276"/>
            <a:ext cx="3321423" cy="4583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522514" y="500742"/>
            <a:ext cx="11059886" cy="58347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AF68-AFC1-E644-9AF8-62FF0D9BCADF}" type="datetimeFigureOut">
              <a:rPr lang="en-US" smtClean="0"/>
              <a:t>12/19/19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206-202C-B346-84E3-C2082D8601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46000">
              <a:schemeClr val="tx2">
                <a:lumMod val="25000"/>
              </a:schemeClr>
            </a:gs>
            <a:gs pos="100000">
              <a:schemeClr val="tx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A3AE3457-B2FA-E948-8481-2F4D8AB132F5}" type="datetimeFigureOut">
              <a:rPr lang="en-US" smtClean="0"/>
              <a:pPr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57E903F0-4613-6243-839C-3933DAEBAEB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665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91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90C1CA1A-0E6A-D94A-A8FC-426F3A3A094E}" type="datetimeFigureOut">
              <a:rPr lang="en-US" smtClean="0"/>
              <a:pPr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18B1943-F0F0-C646-B661-93D0B56CC6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546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55F21803-188E-5A4B-8CB3-68BC7635E1CF}" type="datetimeFigureOut">
              <a:rPr lang="en-US" smtClean="0"/>
              <a:pPr/>
              <a:t>12/19/19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DCFCDE9-BDB1-AC46-8CD3-23D224F9A5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43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737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Orange STEM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Together with our partners at Orange Valley Schools we are working to introduce science, technology, engineering, and mathematics to children in our community. </a:t>
            </a:r>
          </a:p>
          <a:p>
            <a:endParaRPr lang="en-US" sz="1200" dirty="0"/>
          </a:p>
          <a:p>
            <a:r>
              <a:rPr lang="en-US" dirty="0"/>
              <a:t>E-mail projectorange@red30tech.com to find out about volunteer opportunities.</a:t>
            </a:r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0" name="Picture Placeholder 9"/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49995" y="1773733"/>
            <a:ext cx="2066095" cy="2068511"/>
          </a:xfrm>
        </p:spPr>
      </p:pic>
      <p:pic>
        <p:nvPicPr>
          <p:cNvPr id="11" name="Picture Placeholder 10"/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00600" y="1774021"/>
            <a:ext cx="2590800" cy="2068511"/>
          </a:xfrm>
        </p:spPr>
      </p:pic>
      <p:sp>
        <p:nvSpPr>
          <p:cNvPr id="7" name="Text Placeholder 6"/>
          <p:cNvSpPr>
            <a:spLocks noGrp="1"/>
          </p:cNvSpPr>
          <p:nvPr>
            <p:ph type="body" idx="13"/>
          </p:nvPr>
        </p:nvSpPr>
        <p:spPr>
          <a:xfrm>
            <a:off x="4800600" y="3986783"/>
            <a:ext cx="2590800" cy="691662"/>
          </a:xfrm>
        </p:spPr>
        <p:txBody>
          <a:bodyPr>
            <a:normAutofit fontScale="92500"/>
          </a:bodyPr>
          <a:lstStyle/>
          <a:p>
            <a:r>
              <a:rPr lang="en-US" dirty="0"/>
              <a:t>Frank Smith showing students how to assemble a robot kit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4"/>
          </p:nvPr>
        </p:nvSpPr>
        <p:spPr>
          <a:xfrm>
            <a:off x="8449995" y="3985766"/>
            <a:ext cx="2066095" cy="691662"/>
          </a:xfrm>
        </p:spPr>
        <p:txBody>
          <a:bodyPr/>
          <a:lstStyle/>
          <a:p>
            <a:r>
              <a:rPr lang="en-US" dirty="0"/>
              <a:t>Students watching 3D printer making figurine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en-US" dirty="0"/>
              <a:t>Christopher tries out one of our assembled drones</a:t>
            </a:r>
          </a:p>
        </p:txBody>
      </p:sp>
    </p:spTree>
    <p:extLst>
      <p:ext uri="{BB962C8B-B14F-4D97-AF65-F5344CB8AC3E}">
        <p14:creationId xmlns:p14="http://schemas.microsoft.com/office/powerpoint/2010/main" val="1654001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518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ff-page Connector 3"/>
          <p:cNvSpPr/>
          <p:nvPr/>
        </p:nvSpPr>
        <p:spPr>
          <a:xfrm>
            <a:off x="1333500" y="0"/>
            <a:ext cx="2581275" cy="26797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49 w 10000"/>
              <a:gd name="connsiteY4" fmla="*/ 6139 h 10000"/>
              <a:gd name="connsiteX5" fmla="*/ 0 w 10000"/>
              <a:gd name="connsiteY5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6139 h 10000"/>
              <a:gd name="connsiteX3" fmla="*/ 5000 w 10000"/>
              <a:gd name="connsiteY3" fmla="*/ 10000 h 10000"/>
              <a:gd name="connsiteX4" fmla="*/ 49 w 10000"/>
              <a:gd name="connsiteY4" fmla="*/ 6139 h 10000"/>
              <a:gd name="connsiteX5" fmla="*/ 0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0" y="0"/>
                </a:moveTo>
                <a:lnTo>
                  <a:pt x="10000" y="0"/>
                </a:lnTo>
                <a:lnTo>
                  <a:pt x="10000" y="6139"/>
                </a:lnTo>
                <a:lnTo>
                  <a:pt x="5000" y="10000"/>
                </a:lnTo>
                <a:lnTo>
                  <a:pt x="49" y="6139"/>
                </a:lnTo>
                <a:cubicBezTo>
                  <a:pt x="33" y="4093"/>
                  <a:pt x="16" y="2046"/>
                  <a:pt x="0" y="0"/>
                </a:cubicBezTo>
                <a:close/>
              </a:path>
            </a:pathLst>
          </a:custGeom>
          <a:solidFill>
            <a:srgbClr val="7615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3500" y="508001"/>
            <a:ext cx="2581275" cy="85090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AGENDA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295551"/>
              </p:ext>
            </p:extLst>
          </p:nvPr>
        </p:nvGraphicFramePr>
        <p:xfrm>
          <a:off x="1311274" y="3162300"/>
          <a:ext cx="9569450" cy="2974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4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310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350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9:00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1416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New business</a:t>
                      </a:r>
                    </a:p>
                  </a:txBody>
                  <a:tcPr marL="137160" marR="137160" marT="137160" marB="13716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350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9:20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1416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Sales &amp; Marketing</a:t>
                      </a:r>
                      <a:r>
                        <a:rPr lang="en-US" sz="2400" baseline="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updates</a:t>
                      </a:r>
                      <a:endPara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 marL="137160" marR="137160" marT="137160" marB="13716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350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9:30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1416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Internal</a:t>
                      </a:r>
                      <a:r>
                        <a:rPr lang="en-US" sz="2400" baseline="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updates</a:t>
                      </a:r>
                      <a:endPara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 marL="137160" marR="137160" marT="137160" marB="13716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350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9:50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1416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Q&amp;A</a:t>
                      </a:r>
                    </a:p>
                  </a:txBody>
                  <a:tcPr marL="137160" marR="137160" marT="137160" marB="13716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3799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pPr algn="ctr"/>
            <a:r>
              <a:rPr lang="en-US" dirty="0"/>
              <a:t>E-Commerce Opportunity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1533561"/>
              </p:ext>
            </p:extLst>
          </p:nvPr>
        </p:nvGraphicFramePr>
        <p:xfrm>
          <a:off x="838200" y="1380392"/>
          <a:ext cx="10515600" cy="47965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16705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Leveraging E-Commerce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Online sales account for more than 50% of sales in most manufacturing areas</a:t>
            </a:r>
          </a:p>
          <a:p>
            <a:r>
              <a:rPr lang="en-US" dirty="0"/>
              <a:t>Expected to grow by more than 20% by 2021</a:t>
            </a:r>
          </a:p>
          <a:p>
            <a:r>
              <a:rPr lang="en-US" dirty="0"/>
              <a:t>Greatest opportunity is in software and cloud services</a:t>
            </a:r>
          </a:p>
          <a:p>
            <a:r>
              <a:rPr lang="en-US" dirty="0"/>
              <a:t>Expect 3D printing to gain momentum over next 5 years</a:t>
            </a:r>
          </a:p>
          <a:p>
            <a:pPr lvl="1"/>
            <a:r>
              <a:rPr lang="en-US" dirty="0"/>
              <a:t>Impact on several industries including printing, paper, machinery, and fabrication</a:t>
            </a:r>
          </a:p>
          <a:p>
            <a:pPr lvl="1"/>
            <a:r>
              <a:rPr lang="en-US" dirty="0"/>
              <a:t>Major growth opportunity for us</a:t>
            </a:r>
          </a:p>
        </p:txBody>
      </p:sp>
    </p:spTree>
    <p:extLst>
      <p:ext uri="{BB962C8B-B14F-4D97-AF65-F5344CB8AC3E}">
        <p14:creationId xmlns:p14="http://schemas.microsoft.com/office/powerpoint/2010/main" val="1750943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1" y="480949"/>
            <a:ext cx="3667039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R&amp;D Project Updates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5966" y="485296"/>
            <a:ext cx="7615761" cy="6013474"/>
          </a:xfrm>
          <a:prstGeom prst="rect">
            <a:avLst/>
          </a:prstGeom>
          <a:effectLst>
            <a:softEdge rad="165100"/>
          </a:effectLst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8931" y="2438401"/>
            <a:ext cx="3667036" cy="377952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DX-145 Drone (previously R-145) scheduled to release in Q1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RTE-QFN20 delayed due to increased materials demand </a:t>
            </a:r>
            <a:r>
              <a:rPr lang="mr-IN" sz="2400" dirty="0"/>
              <a:t>–</a:t>
            </a:r>
            <a:r>
              <a:rPr lang="en-US" sz="2400" dirty="0"/>
              <a:t> 2018 Q2 release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488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2169729" y="375636"/>
            <a:ext cx="7852541" cy="812034"/>
          </a:xfrm>
        </p:spPr>
        <p:txBody>
          <a:bodyPr anchor="t"/>
          <a:lstStyle/>
          <a:p>
            <a:pPr algn="ctr"/>
            <a:r>
              <a:rPr lang="en-US" dirty="0"/>
              <a:t>Rechargeable Battery Comparison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7806863"/>
              </p:ext>
            </p:extLst>
          </p:nvPr>
        </p:nvGraphicFramePr>
        <p:xfrm>
          <a:off x="593176" y="1351398"/>
          <a:ext cx="11005645" cy="4918843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13827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57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57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057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057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80482">
                <a:tc>
                  <a:txBody>
                    <a:bodyPr/>
                    <a:lstStyle/>
                    <a:p>
                      <a:pPr algn="l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Lead Acid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Nickle</a:t>
                      </a:r>
                      <a:r>
                        <a:rPr lang="en-US" baseline="0" dirty="0"/>
                        <a:t> Cadmium (NiCad)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Nickel-Metal</a:t>
                      </a:r>
                      <a:r>
                        <a:rPr lang="en-US" baseline="0" dirty="0"/>
                        <a:t> Hydride (NiMH)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Lithium Rechargeable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5099">
                <a:tc>
                  <a:txBody>
                    <a:bodyPr/>
                    <a:lstStyle/>
                    <a:p>
                      <a:pPr lvl="0" algn="l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Pros</a:t>
                      </a:r>
                    </a:p>
                  </a:txBody>
                  <a:tcPr anchor="ctr">
                    <a:lnR>
                      <a:noFill/>
                    </a:lnR>
                    <a:lnT w="12700" cmpd="sng">
                      <a:noFill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High </a:t>
                      </a:r>
                      <a:r>
                        <a:rPr lang="en-US" sz="1800" baseline="0" dirty="0"/>
                        <a:t>power density, wide temperature range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Wide temperature range, long shelf life, inexpensive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Lower cost, high current</a:t>
                      </a:r>
                      <a:r>
                        <a:rPr lang="en-US" sz="1800" baseline="0" dirty="0"/>
                        <a:t> ability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High</a:t>
                      </a:r>
                      <a:r>
                        <a:rPr lang="en-US" sz="1800" baseline="0" dirty="0"/>
                        <a:t> energy density, long lasting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4892">
                <a:tc>
                  <a:txBody>
                    <a:bodyPr/>
                    <a:lstStyle/>
                    <a:p>
                      <a:pPr lvl="0" algn="l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Cons</a:t>
                      </a:r>
                    </a:p>
                  </a:txBody>
                  <a:tcPr anchor="ctr">
                    <a:lnR>
                      <a:noFill/>
                    </a:ln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Low energy density, heavy, large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High</a:t>
                      </a:r>
                      <a:r>
                        <a:rPr lang="en-US" sz="1800" baseline="0" dirty="0"/>
                        <a:t> toxicity, low energy density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Can</a:t>
                      </a:r>
                      <a:r>
                        <a:rPr lang="en-US" sz="1800" baseline="0" dirty="0"/>
                        <a:t> overcharge, short storage life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Expensive, require protection, ageing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3605">
                <a:tc>
                  <a:txBody>
                    <a:bodyPr/>
                    <a:lstStyle/>
                    <a:p>
                      <a:pPr lvl="0" algn="l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Application</a:t>
                      </a:r>
                    </a:p>
                  </a:txBody>
                  <a:tcPr anchor="ctr"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Battery</a:t>
                      </a:r>
                      <a:r>
                        <a:rPr lang="en-US" sz="1800" baseline="0" dirty="0"/>
                        <a:t> banks, car batteries, golf carts, wheelchairs, electric scooters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Portable electronics, toys, cordless</a:t>
                      </a:r>
                      <a:r>
                        <a:rPr lang="en-US" sz="1800" baseline="0" dirty="0"/>
                        <a:t> phones, remote controlled devices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Remote</a:t>
                      </a:r>
                      <a:r>
                        <a:rPr lang="en-US" sz="1800" baseline="0" dirty="0"/>
                        <a:t> controlled devices, drones, portable devices, cameras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Cell phones,</a:t>
                      </a:r>
                      <a:r>
                        <a:rPr lang="en-US" sz="1800" baseline="0" dirty="0"/>
                        <a:t> electronic watches, electric vehicles, laptops, power tools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538">
                <a:tc>
                  <a:txBody>
                    <a:bodyPr/>
                    <a:lstStyle/>
                    <a:p>
                      <a:pPr lvl="0" algn="l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Shelf Life</a:t>
                      </a:r>
                    </a:p>
                  </a:txBody>
                  <a:tcPr anchor="ctr">
                    <a:lnR>
                      <a:noFill/>
                    </a:ln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~8 years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1-3 years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~3 years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~3</a:t>
                      </a:r>
                      <a:r>
                        <a:rPr lang="en-US" sz="1800" baseline="0" dirty="0"/>
                        <a:t> years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68227">
                <a:tc>
                  <a:txBody>
                    <a:bodyPr/>
                    <a:lstStyle/>
                    <a:p>
                      <a:pPr lvl="0" algn="l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Cycle Life</a:t>
                      </a:r>
                    </a:p>
                  </a:txBody>
                  <a:tcPr anchor="ctr">
                    <a:lnR>
                      <a:noFill/>
                    </a:ln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200-300</a:t>
                      </a:r>
                      <a:r>
                        <a:rPr lang="en-US" sz="1800" baseline="0" dirty="0"/>
                        <a:t> cycles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2,000 cycles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800-2,000 cycles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800-1,000 cycles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3693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FE860FF-6214-458C-B8B6-840D3D4BD8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079A69E-2DBC-4FA4-8495-9B37C56A910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80B1E9-A8C1-4802-BFFD-7FC81CD2112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Sales and Marketing Updates</a:t>
            </a:r>
          </a:p>
        </p:txBody>
      </p:sp>
    </p:spTree>
    <p:extLst>
      <p:ext uri="{BB962C8B-B14F-4D97-AF65-F5344CB8AC3E}">
        <p14:creationId xmlns:p14="http://schemas.microsoft.com/office/powerpoint/2010/main" val="2554464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7673721"/>
              </p:ext>
            </p:extLst>
          </p:nvPr>
        </p:nvGraphicFramePr>
        <p:xfrm>
          <a:off x="522288" y="500063"/>
          <a:ext cx="11060112" cy="5835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8960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526"/>
            <a:ext cx="10515600" cy="939240"/>
          </a:xfrm>
        </p:spPr>
        <p:txBody>
          <a:bodyPr/>
          <a:lstStyle/>
          <a:p>
            <a:pPr algn="ctr"/>
            <a:r>
              <a:rPr lang="en-US" dirty="0"/>
              <a:t>Q4 Sales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934665"/>
              </p:ext>
            </p:extLst>
          </p:nvPr>
        </p:nvGraphicFramePr>
        <p:xfrm>
          <a:off x="838200" y="900953"/>
          <a:ext cx="10515600" cy="57284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01190410"/>
      </p:ext>
    </p:extLst>
  </p:cSld>
  <p:clrMapOvr>
    <a:masterClrMapping/>
  </p:clrMapOvr>
</p:sld>
</file>

<file path=ppt/theme/theme1.xml><?xml version="1.0" encoding="utf-8"?>
<a:theme xmlns:a="http://schemas.openxmlformats.org/drawingml/2006/main" name="Background image">
  <a:themeElements>
    <a:clrScheme name="Red30 Tech">
      <a:dk1>
        <a:srgbClr val="09142C"/>
      </a:dk1>
      <a:lt1>
        <a:srgbClr val="FFFFFF"/>
      </a:lt1>
      <a:dk2>
        <a:srgbClr val="284D5D"/>
      </a:dk2>
      <a:lt2>
        <a:srgbClr val="E1E1E1"/>
      </a:lt2>
      <a:accent1>
        <a:srgbClr val="9E1D20"/>
      </a:accent1>
      <a:accent2>
        <a:srgbClr val="67AAAB"/>
      </a:accent2>
      <a:accent3>
        <a:srgbClr val="A5A5A5"/>
      </a:accent3>
      <a:accent4>
        <a:srgbClr val="FFFCA8"/>
      </a:accent4>
      <a:accent5>
        <a:srgbClr val="CEEAF0"/>
      </a:accent5>
      <a:accent6>
        <a:srgbClr val="091417"/>
      </a:accent6>
      <a:hlink>
        <a:srgbClr val="EC1C24"/>
      </a:hlink>
      <a:folHlink>
        <a:srgbClr val="475DC8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00000">
            <a:alpha val="50000"/>
          </a:srgb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14750</TotalTime>
  <Words>399</Words>
  <Application>Microsoft Macintosh PowerPoint</Application>
  <PresentationFormat>Widescreen</PresentationFormat>
  <Paragraphs>82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Background image</vt:lpstr>
      <vt:lpstr>1_Custom Design</vt:lpstr>
      <vt:lpstr>Custom Design</vt:lpstr>
      <vt:lpstr>PowerPoint Presentation</vt:lpstr>
      <vt:lpstr>AGENDA</vt:lpstr>
      <vt:lpstr>E-Commerce Opportunity</vt:lpstr>
      <vt:lpstr>Leveraging E-Commerce </vt:lpstr>
      <vt:lpstr>R&amp;D Project Updates</vt:lpstr>
      <vt:lpstr>Rechargeable Battery Comparison</vt:lpstr>
      <vt:lpstr>Sales and Marketing Updates</vt:lpstr>
      <vt:lpstr>PowerPoint Presentation</vt:lpstr>
      <vt:lpstr>Q4 Sales</vt:lpstr>
      <vt:lpstr>Project Orange STEM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Misty Teach-McCloud</dc:creator>
  <cp:keywords/>
  <dc:description/>
  <cp:lastModifiedBy>Scott Simpson</cp:lastModifiedBy>
  <cp:revision>148</cp:revision>
  <dcterms:created xsi:type="dcterms:W3CDTF">2017-10-10T16:35:54Z</dcterms:created>
  <dcterms:modified xsi:type="dcterms:W3CDTF">2019-12-19T21:26:31Z</dcterms:modified>
  <cp:category/>
</cp:coreProperties>
</file>

<file path=docProps/thumbnail.jpeg>
</file>